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sldIdLst>
    <p:sldId id="256" r:id="rId5"/>
    <p:sldId id="257" r:id="rId6"/>
    <p:sldId id="258" r:id="rId7"/>
    <p:sldId id="259" r:id="rId8"/>
    <p:sldId id="260" r:id="rId9"/>
    <p:sldId id="261" r:id="rId10"/>
    <p:sldId id="262" r:id="rId11"/>
    <p:sldId id="263" r:id="rId12"/>
    <p:sldId id="264"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B08982D-7D79-5B63-3CFC-4B1388B9593C}" v="9" dt="2025-03-03T13:48:26.93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66" d="100"/>
          <a:sy n="66" d="100"/>
        </p:scale>
        <p:origin x="979" y="27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19"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evin McDonnell" userId="S::kevin@mcd79.com::48e8a1ab-0d3a-4f9b-b200-e9e9d1437a2b" providerId="AD" clId="Web-{DB08982D-7D79-5B63-3CFC-4B1388B9593C}"/>
    <pc:docChg chg="modSld">
      <pc:chgData name="Kevin McDonnell" userId="S::kevin@mcd79.com::48e8a1ab-0d3a-4f9b-b200-e9e9d1437a2b" providerId="AD" clId="Web-{DB08982D-7D79-5B63-3CFC-4B1388B9593C}" dt="2025-03-03T13:48:26.930" v="8" actId="20577"/>
      <pc:docMkLst>
        <pc:docMk/>
      </pc:docMkLst>
      <pc:sldChg chg="modSp">
        <pc:chgData name="Kevin McDonnell" userId="S::kevin@mcd79.com::48e8a1ab-0d3a-4f9b-b200-e9e9d1437a2b" providerId="AD" clId="Web-{DB08982D-7D79-5B63-3CFC-4B1388B9593C}" dt="2025-03-03T13:47:32.975" v="2" actId="20577"/>
        <pc:sldMkLst>
          <pc:docMk/>
          <pc:sldMk cId="0" sldId="257"/>
        </pc:sldMkLst>
        <pc:spChg chg="mod">
          <ac:chgData name="Kevin McDonnell" userId="S::kevin@mcd79.com::48e8a1ab-0d3a-4f9b-b200-e9e9d1437a2b" providerId="AD" clId="Web-{DB08982D-7D79-5B63-3CFC-4B1388B9593C}" dt="2025-03-03T13:47:32.975" v="2" actId="20577"/>
          <ac:spMkLst>
            <pc:docMk/>
            <pc:sldMk cId="0" sldId="257"/>
            <ac:spMk id="3" creationId="{00000000-0000-0000-0000-000000000000}"/>
          </ac:spMkLst>
        </pc:spChg>
      </pc:sldChg>
      <pc:sldChg chg="modSp">
        <pc:chgData name="Kevin McDonnell" userId="S::kevin@mcd79.com::48e8a1ab-0d3a-4f9b-b200-e9e9d1437a2b" providerId="AD" clId="Web-{DB08982D-7D79-5B63-3CFC-4B1388B9593C}" dt="2025-03-03T13:47:54.976" v="5" actId="20577"/>
        <pc:sldMkLst>
          <pc:docMk/>
          <pc:sldMk cId="0" sldId="259"/>
        </pc:sldMkLst>
        <pc:spChg chg="mod">
          <ac:chgData name="Kevin McDonnell" userId="S::kevin@mcd79.com::48e8a1ab-0d3a-4f9b-b200-e9e9d1437a2b" providerId="AD" clId="Web-{DB08982D-7D79-5B63-3CFC-4B1388B9593C}" dt="2025-03-03T13:47:54.976" v="5" actId="20577"/>
          <ac:spMkLst>
            <pc:docMk/>
            <pc:sldMk cId="0" sldId="259"/>
            <ac:spMk id="3" creationId="{00000000-0000-0000-0000-000000000000}"/>
          </ac:spMkLst>
        </pc:spChg>
      </pc:sldChg>
      <pc:sldChg chg="modSp">
        <pc:chgData name="Kevin McDonnell" userId="S::kevin@mcd79.com::48e8a1ab-0d3a-4f9b-b200-e9e9d1437a2b" providerId="AD" clId="Web-{DB08982D-7D79-5B63-3CFC-4B1388B9593C}" dt="2025-03-03T13:48:26.930" v="8" actId="20577"/>
        <pc:sldMkLst>
          <pc:docMk/>
          <pc:sldMk cId="0" sldId="260"/>
        </pc:sldMkLst>
        <pc:spChg chg="mod">
          <ac:chgData name="Kevin McDonnell" userId="S::kevin@mcd79.com::48e8a1ab-0d3a-4f9b-b200-e9e9d1437a2b" providerId="AD" clId="Web-{DB08982D-7D79-5B63-3CFC-4B1388B9593C}" dt="2025-03-03T13:48:26.930" v="8" actId="20577"/>
          <ac:spMkLst>
            <pc:docMk/>
            <pc:sldMk cId="0" sldId="260"/>
            <ac:spMk id="2" creationId="{00000000-0000-0000-0000-000000000000}"/>
          </ac:spMkLst>
        </pc:spChg>
        <pc:spChg chg="mod">
          <ac:chgData name="Kevin McDonnell" userId="S::kevin@mcd79.com::48e8a1ab-0d3a-4f9b-b200-e9e9d1437a2b" providerId="AD" clId="Web-{DB08982D-7D79-5B63-3CFC-4B1388B9593C}" dt="2025-03-03T13:48:22.805" v="7" actId="20577"/>
          <ac:spMkLst>
            <pc:docMk/>
            <pc:sldMk cId="0" sldId="260"/>
            <ac:spMk id="3" creationId="{00000000-0000-0000-0000-000000000000}"/>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BCAD085-E8A6-8845-BD4E-CB4CCA059FC4}" type="datetimeFigureOut">
              <a:rPr lang="en-US" smtClean="0"/>
              <a:t>3/3/2025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579424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3/3/2025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9463807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3/3/2025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5367947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en-US"/>
              <a:t>Click to edit Master title style</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a:t>Click to edit Master text styles</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3/3/2025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7026308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3/3/2025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32256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5BCAD085-E8A6-8845-BD4E-CB4CCA059FC4}" type="datetimeFigureOut">
              <a:rPr lang="en-US" smtClean="0"/>
              <a:t>3/3/2025</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9651744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5BCAD085-E8A6-8845-BD4E-CB4CCA059FC4}" type="datetimeFigureOut">
              <a:rPr lang="en-US" smtClean="0"/>
              <a:t>3/3/2025</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3451792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BCAD085-E8A6-8845-BD4E-CB4CCA059FC4}" type="datetimeFigureOut">
              <a:rPr lang="en-US" smtClean="0"/>
              <a:t>3/3/2025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56614152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BCAD085-E8A6-8845-BD4E-CB4CCA059FC4}" type="datetimeFigureOut">
              <a:rPr lang="en-US" smtClean="0"/>
              <a:t>3/3/2025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4707324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p>
            <a:fld id="{5BCAD085-E8A6-8845-BD4E-CB4CCA059FC4}" type="datetimeFigureOut">
              <a:rPr lang="en-US" smtClean="0"/>
              <a:t>3/3/2025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241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3/3/2025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0386381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BCAD085-E8A6-8845-BD4E-CB4CCA059FC4}" type="datetimeFigureOut">
              <a:rPr lang="en-US" smtClean="0"/>
              <a:t>3/3/2025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9389765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BCAD085-E8A6-8845-BD4E-CB4CCA059FC4}" type="datetimeFigureOut">
              <a:rPr lang="en-US" smtClean="0"/>
              <a:t>3/3/2025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3929721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p:txBody>
          <a:bodyPr/>
          <a:lstStyle/>
          <a:p>
            <a:fld id="{5BCAD085-E8A6-8845-BD4E-CB4CCA059FC4}" type="datetimeFigureOut">
              <a:rPr lang="en-US" smtClean="0"/>
              <a:t>3/3/2025</a:t>
            </a:fld>
            <a:endParaRPr lang="en-US"/>
          </a:p>
        </p:txBody>
      </p:sp>
      <p:sp>
        <p:nvSpPr>
          <p:cNvPr id="5" name="Footer Placeholder 3"/>
          <p:cNvSpPr>
            <a:spLocks noGrp="1"/>
          </p:cNvSpPr>
          <p:nvPr>
            <p:ph type="ftr" sz="quarter" idx="11"/>
          </p:nvPr>
        </p:nvSpPr>
        <p:spPr/>
        <p:txBody>
          <a:bodyPr/>
          <a:lstStyle/>
          <a:p>
            <a:endParaRPr lang="en-US"/>
          </a:p>
        </p:txBody>
      </p:sp>
      <p:sp>
        <p:nvSpPr>
          <p:cNvPr id="6"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7406926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5BCAD085-E8A6-8845-BD4E-CB4CCA059FC4}" type="datetimeFigureOut">
              <a:rPr lang="en-US" smtClean="0"/>
              <a:t>3/3/2025</a:t>
            </a:fld>
            <a:endParaRPr lang="en-US"/>
          </a:p>
        </p:txBody>
      </p:sp>
      <p:sp>
        <p:nvSpPr>
          <p:cNvPr id="5" name="Footer Placeholder 2"/>
          <p:cNvSpPr>
            <a:spLocks noGrp="1"/>
          </p:cNvSpPr>
          <p:nvPr>
            <p:ph type="ftr" sz="quarter" idx="11"/>
          </p:nvPr>
        </p:nvSpPr>
        <p:spPr/>
        <p:txBody>
          <a:bodyPr/>
          <a:lstStyle/>
          <a:p>
            <a:endParaRPr lang="en-US"/>
          </a:p>
        </p:txBody>
      </p:sp>
      <p:sp>
        <p:nvSpPr>
          <p:cNvPr id="6"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6002604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p:cNvSpPr>
            <a:spLocks noGrp="1"/>
          </p:cNvSpPr>
          <p:nvPr>
            <p:ph type="dt" sz="half" idx="10"/>
          </p:nvPr>
        </p:nvSpPr>
        <p:spPr/>
        <p:txBody>
          <a:bodyPr/>
          <a:lstStyle/>
          <a:p>
            <a:fld id="{5BCAD085-E8A6-8845-BD4E-CB4CCA059FC4}" type="datetimeFigureOut">
              <a:rPr lang="en-US" smtClean="0"/>
              <a:t>3/3/2025</a:t>
            </a:fld>
            <a:endParaRPr lang="en-US"/>
          </a:p>
        </p:txBody>
      </p:sp>
      <p:sp>
        <p:nvSpPr>
          <p:cNvPr id="5" name="Footer Placeholder 5"/>
          <p:cNvSpPr>
            <a:spLocks noGrp="1"/>
          </p:cNvSpPr>
          <p:nvPr>
            <p:ph type="ftr" sz="quarter" idx="11"/>
          </p:nvPr>
        </p:nvSpPr>
        <p:spPr/>
        <p:txBody>
          <a:bodyPr/>
          <a:lstStyle/>
          <a:p>
            <a:endParaRPr lang="en-US"/>
          </a:p>
        </p:txBody>
      </p:sp>
      <p:sp>
        <p:nvSpPr>
          <p:cNvPr id="6"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0416463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3/3/2025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40230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Oval 21"/>
          <p:cNvSpPr/>
          <p:nvPr/>
        </p:nvSpPr>
        <p:spPr>
          <a:xfrm>
            <a:off x="629943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457200"/>
            <a:ext cx="1600200" cy="1600200"/>
          </a:xfrm>
          <a:prstGeom prst="ellipse">
            <a:avLst/>
          </a:prstGeom>
          <a:gradFill flip="none" rotWithShape="1">
            <a:gsLst>
              <a:gs pos="0">
                <a:schemeClr val="bg2">
                  <a:lumMod val="60000"/>
                  <a:lumOff val="40000"/>
                  <a:alpha val="14000"/>
                </a:schemeClr>
              </a:gs>
              <a:gs pos="73000">
                <a:schemeClr val="bg2">
                  <a:lumMod val="60000"/>
                  <a:lumOff val="40000"/>
                  <a:alpha val="0"/>
                </a:schemeClr>
              </a:gs>
              <a:gs pos="36000">
                <a:schemeClr val="bg2">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6096000"/>
            <a:ext cx="990600" cy="990600"/>
          </a:xfrm>
          <a:prstGeom prst="ellipse">
            <a:avLst/>
          </a:prstGeom>
          <a:gradFill flip="none" rotWithShape="1">
            <a:gsLst>
              <a:gs pos="0">
                <a:schemeClr val="bg2">
                  <a:lumMod val="60000"/>
                  <a:lumOff val="40000"/>
                  <a:alpha val="9000"/>
                </a:schemeClr>
              </a:gs>
              <a:gs pos="66000">
                <a:schemeClr val="bg2">
                  <a:lumMod val="60000"/>
                  <a:lumOff val="40000"/>
                  <a:alpha val="0"/>
                </a:schemeClr>
              </a:gs>
              <a:gs pos="36000">
                <a:schemeClr val="bg2">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3988" y="2667000"/>
            <a:ext cx="4191000" cy="4191000"/>
          </a:xfrm>
          <a:prstGeom prst="ellipse">
            <a:avLst/>
          </a:prstGeom>
          <a:gradFill flip="none" rotWithShape="1">
            <a:gsLst>
              <a:gs pos="0">
                <a:schemeClr val="bg2">
                  <a:lumMod val="60000"/>
                  <a:lumOff val="40000"/>
                  <a:alpha val="11000"/>
                </a:schemeClr>
              </a:gs>
              <a:gs pos="75000">
                <a:schemeClr val="bg2">
                  <a:lumMod val="60000"/>
                  <a:lumOff val="40000"/>
                  <a:alpha val="0"/>
                </a:schemeClr>
              </a:gs>
              <a:gs pos="36000">
                <a:schemeClr val="bg2">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39788" y="2895600"/>
            <a:ext cx="2362200" cy="2362200"/>
          </a:xfrm>
          <a:prstGeom prst="ellipse">
            <a:avLst/>
          </a:prstGeom>
          <a:gradFill flip="none" rotWithShape="1">
            <a:gsLst>
              <a:gs pos="0">
                <a:schemeClr val="bg2">
                  <a:lumMod val="60000"/>
                  <a:lumOff val="40000"/>
                  <a:alpha val="8000"/>
                </a:schemeClr>
              </a:gs>
              <a:gs pos="72000">
                <a:schemeClr val="bg2">
                  <a:lumMod val="60000"/>
                  <a:lumOff val="40000"/>
                  <a:alpha val="0"/>
                </a:schemeClr>
              </a:gs>
              <a:gs pos="36000">
                <a:schemeClr val="bg2">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5BCAD085-E8A6-8845-BD4E-CB4CCA059FC4}" type="datetimeFigureOut">
              <a:rPr lang="en-US" smtClean="0"/>
              <a:t>3/3/2025</a:t>
            </a:fld>
            <a:endParaRPr lang="en-US"/>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a:p>
        </p:txBody>
      </p:sp>
      <p:sp>
        <p:nvSpPr>
          <p:cNvPr id="6" name="Slide Number Placeholder 5"/>
          <p:cNvSpPr>
            <a:spLocks noGrp="1"/>
          </p:cNvSpPr>
          <p:nvPr>
            <p:ph type="sldNum" sz="quarter" idx="4"/>
          </p:nvPr>
        </p:nvSpPr>
        <p:spPr bwMode="gray">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1877504065"/>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A4322390-8B58-46BE-88EB-D9FD30C087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Pens and rulers">
            <a:extLst>
              <a:ext uri="{FF2B5EF4-FFF2-40B4-BE49-F238E27FC236}">
                <a16:creationId xmlns:a16="http://schemas.microsoft.com/office/drawing/2014/main" id="{7B6234EE-2327-6637-9AAC-523F81E8EE6B}"/>
              </a:ext>
            </a:extLst>
          </p:cNvPr>
          <p:cNvPicPr>
            <a:picLocks noChangeAspect="1"/>
          </p:cNvPicPr>
          <p:nvPr/>
        </p:nvPicPr>
        <p:blipFill>
          <a:blip r:embed="rId2">
            <a:alphaModFix amt="40000"/>
          </a:blip>
          <a:srcRect l="2264" r="8735" b="-1"/>
          <a:stretch/>
        </p:blipFill>
        <p:spPr>
          <a:xfrm>
            <a:off x="20" y="10"/>
            <a:ext cx="9143980" cy="6857990"/>
          </a:xfrm>
          <a:prstGeom prst="rect">
            <a:avLst/>
          </a:prstGeom>
        </p:spPr>
      </p:pic>
      <p:sp>
        <p:nvSpPr>
          <p:cNvPr id="2" name="Title 1"/>
          <p:cNvSpPr>
            <a:spLocks noGrp="1"/>
          </p:cNvSpPr>
          <p:nvPr>
            <p:ph type="ctrTitle"/>
          </p:nvPr>
        </p:nvSpPr>
        <p:spPr>
          <a:xfrm>
            <a:off x="866216" y="1447800"/>
            <a:ext cx="6619243" cy="3329581"/>
          </a:xfrm>
        </p:spPr>
        <p:txBody>
          <a:bodyPr>
            <a:normAutofit/>
          </a:bodyPr>
          <a:lstStyle/>
          <a:p>
            <a:pPr>
              <a:lnSpc>
                <a:spcPct val="90000"/>
              </a:lnSpc>
            </a:pPr>
            <a:r>
              <a:rPr lang="en-GB">
                <a:solidFill>
                  <a:schemeClr val="tx1"/>
                </a:solidFill>
              </a:rPr>
              <a:t>Design Requirements for Workshops</a:t>
            </a:r>
          </a:p>
        </p:txBody>
      </p:sp>
      <p:sp>
        <p:nvSpPr>
          <p:cNvPr id="3" name="Subtitle 2"/>
          <p:cNvSpPr>
            <a:spLocks noGrp="1"/>
          </p:cNvSpPr>
          <p:nvPr>
            <p:ph type="subTitle" idx="1"/>
          </p:nvPr>
        </p:nvSpPr>
        <p:spPr>
          <a:xfrm>
            <a:off x="866216" y="4777380"/>
            <a:ext cx="6619243" cy="861420"/>
          </a:xfrm>
        </p:spPr>
        <p:txBody>
          <a:bodyPr>
            <a:normAutofit/>
          </a:bodyPr>
          <a:lstStyle/>
          <a:p>
            <a:r>
              <a:rPr lang="fr-FR">
                <a:solidFill>
                  <a:schemeClr val="tx1"/>
                </a:solidFill>
              </a:rPr>
              <a:t>Enterprise Digital Transformation Initiative (EDTI)</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par>
                                <p:cTn id="8" presetID="10" presetClass="entr" presetSubtype="0" fill="hold" grpId="0" nodeType="withEffect">
                                  <p:stCondLst>
                                    <p:cond delay="2000"/>
                                  </p:stCondLst>
                                  <p:iterate type="lt">
                                    <p:tmPct val="10000"/>
                                  </p:iterate>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4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600" b="1">
                <a:solidFill>
                  <a:srgbClr val="003366"/>
                </a:solidFill>
              </a:defRPr>
            </a:pPr>
            <a:r>
              <a:t>Introduction</a:t>
            </a:r>
          </a:p>
        </p:txBody>
      </p:sp>
      <p:sp>
        <p:nvSpPr>
          <p:cNvPr id="3" name="Content Placeholder 2"/>
          <p:cNvSpPr>
            <a:spLocks noGrp="1"/>
          </p:cNvSpPr>
          <p:nvPr>
            <p:ph idx="1"/>
          </p:nvPr>
        </p:nvSpPr>
        <p:spPr/>
        <p:txBody>
          <a:bodyPr vert="horz" lIns="91440" tIns="45720" rIns="91440" bIns="45720" rtlCol="0" anchor="t">
            <a:normAutofit/>
          </a:bodyPr>
          <a:lstStyle/>
          <a:p>
            <a:pPr marL="342900" indent="-342900">
              <a:defRPr sz="2400">
                <a:solidFill>
                  <a:srgbClr val="003366"/>
                </a:solidFill>
              </a:defRPr>
            </a:pPr>
            <a:r>
              <a:rPr dirty="0"/>
              <a:t>This presentation highlights the design requirements for workshops to implement the Enterprise Digital Transformation Initiative (EDTI). The workshops aim to engage stakeholders, gather requirements, and ensure successful project execution.</a:t>
            </a:r>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600" b="1">
                <a:solidFill>
                  <a:srgbClr val="003366"/>
                </a:solidFill>
              </a:defRPr>
            </a:pPr>
            <a:r>
              <a:t>Workshop Objectives</a:t>
            </a:r>
          </a:p>
        </p:txBody>
      </p:sp>
      <p:sp>
        <p:nvSpPr>
          <p:cNvPr id="3" name="Content Placeholder 2"/>
          <p:cNvSpPr>
            <a:spLocks noGrp="1"/>
          </p:cNvSpPr>
          <p:nvPr>
            <p:ph idx="1"/>
          </p:nvPr>
        </p:nvSpPr>
        <p:spPr/>
        <p:txBody>
          <a:bodyPr/>
          <a:lstStyle/>
          <a:p>
            <a:pPr>
              <a:defRPr sz="2400">
                <a:solidFill>
                  <a:srgbClr val="003366"/>
                </a:solidFill>
              </a:defRPr>
            </a:pPr>
            <a:r>
              <a:t>The primary objectives of the workshops are to:</a:t>
            </a:r>
          </a:p>
          <a:p>
            <a:r>
              <a:t>- Engage key stakeholders and gather their input.</a:t>
            </a:r>
          </a:p>
          <a:p>
            <a:r>
              <a:t>- Identify and document project requirements.</a:t>
            </a:r>
          </a:p>
          <a:p>
            <a:r>
              <a:t>- Develop a shared understanding of project goals and deliverables.</a:t>
            </a:r>
          </a:p>
          <a:p>
            <a:r>
              <a:t>- Foster collaboration and alignment among project team members.</a:t>
            </a:r>
          </a:p>
          <a:p>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600" b="1">
                <a:solidFill>
                  <a:srgbClr val="003366"/>
                </a:solidFill>
              </a:defRPr>
            </a:pPr>
            <a:r>
              <a:t>Workshop Structure</a:t>
            </a:r>
          </a:p>
        </p:txBody>
      </p:sp>
      <p:sp>
        <p:nvSpPr>
          <p:cNvPr id="3" name="Content Placeholder 2"/>
          <p:cNvSpPr>
            <a:spLocks noGrp="1"/>
          </p:cNvSpPr>
          <p:nvPr>
            <p:ph idx="1"/>
          </p:nvPr>
        </p:nvSpPr>
        <p:spPr/>
        <p:txBody>
          <a:bodyPr vert="horz" lIns="91440" tIns="45720" rIns="91440" bIns="45720" rtlCol="0" anchor="t">
            <a:normAutofit lnSpcReduction="10000"/>
          </a:bodyPr>
          <a:lstStyle/>
          <a:p>
            <a:pPr marL="342900" indent="-342900">
              <a:defRPr sz="2400">
                <a:solidFill>
                  <a:srgbClr val="003366"/>
                </a:solidFill>
              </a:defRPr>
            </a:pPr>
            <a:r>
              <a:rPr dirty="0"/>
              <a:t>The workshops will be structured as follows:</a:t>
            </a:r>
            <a:endParaRPr lang="en-US" dirty="0"/>
          </a:p>
          <a:p>
            <a:pPr marL="742950" lvl="1" indent="-285750">
              <a:buFont typeface="Courier New" charset="2"/>
              <a:buChar char="o"/>
            </a:pPr>
            <a:r>
              <a:rPr dirty="0"/>
              <a:t>- Introduction and Overview: Present the project objectives and scope.</a:t>
            </a:r>
          </a:p>
          <a:p>
            <a:pPr marL="742950" lvl="1" indent="-285750">
              <a:buFont typeface="Courier New" charset="2"/>
              <a:buChar char="o"/>
            </a:pPr>
            <a:r>
              <a:rPr dirty="0"/>
              <a:t>- Stakeholder Engagement: Facilitate discussions with stakeholders to gather input.</a:t>
            </a:r>
          </a:p>
          <a:p>
            <a:pPr marL="742950" lvl="1" indent="-285750">
              <a:buFont typeface="Courier New" charset="2"/>
              <a:buChar char="o"/>
            </a:pPr>
            <a:r>
              <a:rPr dirty="0"/>
              <a:t>- Requirements Gathering: Identify and document project requirements.</a:t>
            </a:r>
          </a:p>
          <a:p>
            <a:pPr marL="742950" lvl="1" indent="-285750">
              <a:buFont typeface="Courier New" charset="2"/>
              <a:buChar char="o"/>
            </a:pPr>
            <a:r>
              <a:rPr dirty="0"/>
              <a:t>- Collaborative Sessions: Work together to develop solutions and action plans.</a:t>
            </a:r>
          </a:p>
          <a:p>
            <a:pPr marL="742950" lvl="1" indent="-285750">
              <a:buFont typeface="Courier New" charset="2"/>
              <a:buChar char="o"/>
            </a:pPr>
            <a:r>
              <a:rPr dirty="0"/>
              <a:t>- Review and Feedback: Summarize key points and gather feedback from participants.</a:t>
            </a:r>
          </a:p>
          <a:p>
            <a:pPr marL="342900" indent="-34290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600" b="1">
                <a:solidFill>
                  <a:srgbClr val="003366"/>
                </a:solidFill>
              </a:defRPr>
            </a:pPr>
            <a:r>
              <a:rPr dirty="0">
                <a:solidFill>
                  <a:schemeClr val="tx1"/>
                </a:solidFill>
              </a:rPr>
              <a:t>Stakeholder Engagement</a:t>
            </a:r>
            <a:endParaRPr lang="en-US" dirty="0">
              <a:solidFill>
                <a:schemeClr val="tx1"/>
              </a:solidFill>
            </a:endParaRPr>
          </a:p>
        </p:txBody>
      </p:sp>
      <p:sp>
        <p:nvSpPr>
          <p:cNvPr id="3" name="Content Placeholder 2"/>
          <p:cNvSpPr>
            <a:spLocks noGrp="1"/>
          </p:cNvSpPr>
          <p:nvPr>
            <p:ph idx="1"/>
          </p:nvPr>
        </p:nvSpPr>
        <p:spPr/>
        <p:txBody>
          <a:bodyPr vert="horz" lIns="91440" tIns="45720" rIns="91440" bIns="45720" rtlCol="0" anchor="t">
            <a:normAutofit/>
          </a:bodyPr>
          <a:lstStyle/>
          <a:p>
            <a:pPr marL="342900" indent="-342900">
              <a:defRPr sz="2400">
                <a:solidFill>
                  <a:srgbClr val="003366"/>
                </a:solidFill>
              </a:defRPr>
            </a:pPr>
            <a:r>
              <a:rPr dirty="0"/>
              <a:t>Effective stakeholder engagement is critical to the success of the workshops. The following strategies will be employed:</a:t>
            </a:r>
            <a:endParaRPr lang="en-US" dirty="0"/>
          </a:p>
          <a:p>
            <a:pPr marL="742950" lvl="1" indent="-285750">
              <a:buFont typeface="Courier New" charset="2"/>
              <a:buChar char="o"/>
            </a:pPr>
            <a:r>
              <a:rPr dirty="0"/>
              <a:t>- Identify key stakeholders and their roles.</a:t>
            </a:r>
          </a:p>
          <a:p>
            <a:pPr marL="742950" lvl="1" indent="-285750">
              <a:buFont typeface="Courier New" charset="2"/>
              <a:buChar char="o"/>
            </a:pPr>
            <a:r>
              <a:rPr dirty="0"/>
              <a:t>- Communicate the purpose and objectives of the workshops.</a:t>
            </a:r>
          </a:p>
          <a:p>
            <a:pPr marL="742950" lvl="1" indent="-285750">
              <a:buFont typeface="Courier New" charset="2"/>
              <a:buChar char="o"/>
            </a:pPr>
            <a:r>
              <a:rPr dirty="0"/>
              <a:t>- Encourage active participation and open dialogue.</a:t>
            </a:r>
          </a:p>
          <a:p>
            <a:pPr marL="742950" lvl="1" indent="-285750">
              <a:buFont typeface="Courier New" charset="2"/>
              <a:buChar char="o"/>
            </a:pPr>
            <a:r>
              <a:rPr dirty="0"/>
              <a:t>- Address concerns and incorporate feedback into the project plan.</a:t>
            </a:r>
          </a:p>
          <a:p>
            <a:pPr marL="342900" indent="-34290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600" b="1">
                <a:solidFill>
                  <a:srgbClr val="003366"/>
                </a:solidFill>
              </a:defRPr>
            </a:pPr>
            <a:r>
              <a:t>Requirements Gathering</a:t>
            </a:r>
          </a:p>
        </p:txBody>
      </p:sp>
      <p:sp>
        <p:nvSpPr>
          <p:cNvPr id="3" name="Content Placeholder 2"/>
          <p:cNvSpPr>
            <a:spLocks noGrp="1"/>
          </p:cNvSpPr>
          <p:nvPr>
            <p:ph idx="1"/>
          </p:nvPr>
        </p:nvSpPr>
        <p:spPr/>
        <p:txBody>
          <a:bodyPr/>
          <a:lstStyle/>
          <a:p>
            <a:pPr>
              <a:defRPr sz="2400">
                <a:solidFill>
                  <a:srgbClr val="003366"/>
                </a:solidFill>
              </a:defRPr>
            </a:pPr>
            <a:r>
              <a:t>The requirements gathering process will include:</a:t>
            </a:r>
          </a:p>
          <a:p>
            <a:r>
              <a:t>- Conducting interviews and surveys with stakeholders.</a:t>
            </a:r>
          </a:p>
          <a:p>
            <a:r>
              <a:t>- Facilitating brainstorming sessions to identify needs and expectations.</a:t>
            </a:r>
          </a:p>
          <a:p>
            <a:r>
              <a:t>- Documenting functional and non-functional requirements.</a:t>
            </a:r>
          </a:p>
          <a:p>
            <a:r>
              <a:t>- Prioritizing requirements based on their impact on project success.</a:t>
            </a:r>
          </a:p>
          <a:p>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600" b="1">
                <a:solidFill>
                  <a:srgbClr val="003366"/>
                </a:solidFill>
              </a:defRPr>
            </a:pPr>
            <a:r>
              <a:t>Collaborative Sessions</a:t>
            </a:r>
          </a:p>
        </p:txBody>
      </p:sp>
      <p:sp>
        <p:nvSpPr>
          <p:cNvPr id="3" name="Content Placeholder 2"/>
          <p:cNvSpPr>
            <a:spLocks noGrp="1"/>
          </p:cNvSpPr>
          <p:nvPr>
            <p:ph idx="1"/>
          </p:nvPr>
        </p:nvSpPr>
        <p:spPr/>
        <p:txBody>
          <a:bodyPr/>
          <a:lstStyle/>
          <a:p>
            <a:pPr>
              <a:defRPr sz="2400">
                <a:solidFill>
                  <a:srgbClr val="003366"/>
                </a:solidFill>
              </a:defRPr>
            </a:pPr>
            <a:r>
              <a:t>Collaborative sessions will focus on:</a:t>
            </a:r>
          </a:p>
          <a:p>
            <a:r>
              <a:t>- Developing solutions to address identified requirements.</a:t>
            </a:r>
          </a:p>
          <a:p>
            <a:r>
              <a:t>- Creating action plans for implementation.</a:t>
            </a:r>
          </a:p>
          <a:p>
            <a:r>
              <a:t>- Assigning responsibilities and setting timelines.</a:t>
            </a:r>
          </a:p>
          <a:p>
            <a:r>
              <a:t>- Ensuring alignment among project team members.</a:t>
            </a:r>
          </a:p>
          <a:p>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600" b="1">
                <a:solidFill>
                  <a:srgbClr val="003366"/>
                </a:solidFill>
              </a:defRPr>
            </a:pPr>
            <a:r>
              <a:t>Review and Feedback</a:t>
            </a:r>
          </a:p>
        </p:txBody>
      </p:sp>
      <p:sp>
        <p:nvSpPr>
          <p:cNvPr id="3" name="Content Placeholder 2"/>
          <p:cNvSpPr>
            <a:spLocks noGrp="1"/>
          </p:cNvSpPr>
          <p:nvPr>
            <p:ph idx="1"/>
          </p:nvPr>
        </p:nvSpPr>
        <p:spPr/>
        <p:txBody>
          <a:bodyPr/>
          <a:lstStyle/>
          <a:p>
            <a:pPr>
              <a:defRPr sz="2400">
                <a:solidFill>
                  <a:srgbClr val="003366"/>
                </a:solidFill>
              </a:defRPr>
            </a:pPr>
            <a:r>
              <a:t>The review and feedback process will include:</a:t>
            </a:r>
          </a:p>
          <a:p>
            <a:r>
              <a:t>- Summarizing key points from the workshops.</a:t>
            </a:r>
          </a:p>
          <a:p>
            <a:r>
              <a:t>- Gathering feedback from participants on the workshop outcomes.</a:t>
            </a:r>
          </a:p>
          <a:p>
            <a:r>
              <a:t>- Incorporating feedback into the project plan.</a:t>
            </a:r>
          </a:p>
          <a:p>
            <a:r>
              <a:t>- Communicating next steps and follow-up actions.</a:t>
            </a:r>
          </a:p>
          <a:p>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sz="3600" b="1">
                <a:solidFill>
                  <a:srgbClr val="003366"/>
                </a:solidFill>
              </a:defRPr>
            </a:pPr>
            <a:r>
              <a:t>Conclusion</a:t>
            </a:r>
          </a:p>
        </p:txBody>
      </p:sp>
      <p:sp>
        <p:nvSpPr>
          <p:cNvPr id="3" name="Content Placeholder 2"/>
          <p:cNvSpPr>
            <a:spLocks noGrp="1"/>
          </p:cNvSpPr>
          <p:nvPr>
            <p:ph idx="1"/>
          </p:nvPr>
        </p:nvSpPr>
        <p:spPr/>
        <p:txBody>
          <a:bodyPr/>
          <a:lstStyle/>
          <a:p>
            <a:pPr>
              <a:defRPr sz="2400">
                <a:solidFill>
                  <a:srgbClr val="003366"/>
                </a:solidFill>
              </a:defRPr>
            </a:pPr>
            <a:r>
              <a:t>The design requirements for workshops are essential to ensure successful implementation of the EDTI. By engaging stakeholders, gathering requirements, and fostering collaboration, we can achieve our project objectives and drive digital transformation.</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B31CE28BD982FC49BBEE983C3AE0D9AC" ma:contentTypeVersion="10" ma:contentTypeDescription="Create a new document." ma:contentTypeScope="" ma:versionID="1ddbc7d989a3358eefb3085e339fd137">
  <xsd:schema xmlns:xsd="http://www.w3.org/2001/XMLSchema" xmlns:xs="http://www.w3.org/2001/XMLSchema" xmlns:p="http://schemas.microsoft.com/office/2006/metadata/properties" xmlns:ns2="2d27fadb-54ef-4362-b229-b41e4692d589" xmlns:ns3="e2ecedd7-ecd4-408d-9425-855ac022e5fa" targetNamespace="http://schemas.microsoft.com/office/2006/metadata/properties" ma:root="true" ma:fieldsID="1437688aa650a127a10ff39421862544" ns2:_="" ns3:_="">
    <xsd:import namespace="2d27fadb-54ef-4362-b229-b41e4692d589"/>
    <xsd:import namespace="e2ecedd7-ecd4-408d-9425-855ac022e5fa"/>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Document_x0020_type" minOccurs="0"/>
                <xsd:element ref="ns3:PrimeClassificationStatus" minOccurs="0"/>
                <xsd:element ref="ns3:PrimeClassificationStatusDetails" minOccurs="0"/>
                <xsd:element ref="ns3:PrimeLastClassified" minOccurs="0"/>
                <xsd:element ref="ns3:PrimeCorrectedByUser" minOccurs="0"/>
                <xsd:element ref="ns2:File_x0020_summar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d27fadb-54ef-4362-b229-b41e4692d58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Document_x0020_type" ma:index="12" nillable="true" ma:displayName="Document type" ma:internalName="Document_x0020_type">
      <xsd:simpleType>
        <xsd:restriction base="dms:Choice">
          <xsd:enumeration value="Implementation plan"/>
          <xsd:enumeration value="Project proposal"/>
          <xsd:enumeration value="Technical specification"/>
          <xsd:enumeration value="Training material"/>
          <xsd:enumeration value="Unknown"/>
        </xsd:restriction>
      </xsd:simpleType>
    </xsd:element>
    <xsd:element name="File_x0020_summary" ma:index="17" nillable="true" ma:displayName="File summary" ma:internalName="File_x0020_summary">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2ecedd7-ecd4-408d-9425-855ac022e5fa" elementFormDefault="qualified">
    <xsd:import namespace="http://schemas.microsoft.com/office/2006/documentManagement/types"/>
    <xsd:import namespace="http://schemas.microsoft.com/office/infopath/2007/PartnerControls"/>
    <xsd:element name="PrimeClassificationStatus" ma:index="13" nillable="true" ma:displayName="Processing status" ma:internalName="PrimeClassificationStatus">
      <xsd:simpleType>
        <xsd:restriction base="dms:Text"/>
      </xsd:simpleType>
    </xsd:element>
    <xsd:element name="PrimeClassificationStatusDetails" ma:index="14" nillable="true" ma:displayName="Processing details" ma:internalName="PrimeClassificationStatusDetails">
      <xsd:simpleType>
        <xsd:restriction base="dms:Note">
          <xsd:maxLength value="255"/>
        </xsd:restriction>
      </xsd:simpleType>
    </xsd:element>
    <xsd:element name="PrimeLastClassified" ma:index="15" nillable="true" ma:displayName="Processed" ma:internalName="PrimeLastClassified">
      <xsd:simpleType>
        <xsd:restriction base="dms:DateTime"/>
      </xsd:simpleType>
    </xsd:element>
    <xsd:element name="PrimeCorrectedByUser" ma:index="16" nillable="true" ma:displayName="Corrected" ma:internalName="PrimeCorrectedByUser">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Document_x0020_type xmlns="2d27fadb-54ef-4362-b229-b41e4692d589">Implementation plan</Document_x0020_type>
    <PrimeClassificationStatus xmlns="e2ecedd7-ecd4-408d-9425-855ac022e5fa" xsi:nil="true"/>
    <PrimeClassificationStatusDetails xmlns="e2ecedd7-ecd4-408d-9425-855ac022e5fa" xsi:nil="true"/>
    <PrimeLastClassified xmlns="e2ecedd7-ecd4-408d-9425-855ac022e5fa" xsi:nil="true"/>
    <PrimeCorrectedByUser xmlns="e2ecedd7-ecd4-408d-9425-855ac022e5fa" xsi:nil="true"/>
    <File_x0020_summary xmlns="2d27fadb-54ef-4362-b229-b41e4692d589">This document outlines the design requirements for workshops supporting the Enterprise Digital Transformation Initiative (EDTI). It details objectives, structure, stakeholder engagement strategies, requirements gathering, collaborative sessions, and revie</File_x0020_summary>
  </documentManagement>
</p:properties>
</file>

<file path=customXml/itemProps1.xml><?xml version="1.0" encoding="utf-8"?>
<ds:datastoreItem xmlns:ds="http://schemas.openxmlformats.org/officeDocument/2006/customXml" ds:itemID="{2A0B59EB-F684-47D3-9595-1246EBBE2E6A}">
  <ds:schemaRefs>
    <ds:schemaRef ds:uri="http://schemas.microsoft.com/sharepoint/v3/contenttype/forms"/>
  </ds:schemaRefs>
</ds:datastoreItem>
</file>

<file path=customXml/itemProps2.xml><?xml version="1.0" encoding="utf-8"?>
<ds:datastoreItem xmlns:ds="http://schemas.openxmlformats.org/officeDocument/2006/customXml" ds:itemID="{6DC6A6A1-F031-4177-BD2D-AFA01EF38F7E}"/>
</file>

<file path=customXml/itemProps3.xml><?xml version="1.0" encoding="utf-8"?>
<ds:datastoreItem xmlns:ds="http://schemas.openxmlformats.org/officeDocument/2006/customXml" ds:itemID="{B5485076-CC0B-46A7-8590-E19556B93906}">
  <ds:schemaRefs>
    <ds:schemaRef ds:uri="http://schemas.microsoft.com/office/2006/documentManagement/types"/>
    <ds:schemaRef ds:uri="http://purl.org/dc/dcmitype/"/>
    <ds:schemaRef ds:uri="http://purl.org/dc/terms/"/>
    <ds:schemaRef ds:uri="http://schemas.microsoft.com/office/2006/metadata/properties"/>
    <ds:schemaRef ds:uri="http://schemas.microsoft.com/office/infopath/2007/PartnerControls"/>
    <ds:schemaRef ds:uri="2d27fadb-54ef-4362-b229-b41e4692d589"/>
    <ds:schemaRef ds:uri="http://schemas.openxmlformats.org/package/2006/metadata/core-properties"/>
    <ds:schemaRef ds:uri="http://www.w3.org/XML/1998/namespace"/>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Ion</Template>
  <TotalTime>2</TotalTime>
  <Words>389</Words>
  <Application>Microsoft Office PowerPoint</Application>
  <PresentationFormat>On-screen Show (4:3)</PresentationFormat>
  <Paragraphs>43</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Ion</vt:lpstr>
      <vt:lpstr>Design Requirements for Workshops</vt:lpstr>
      <vt:lpstr>Introduction</vt:lpstr>
      <vt:lpstr>Workshop Objectives</vt:lpstr>
      <vt:lpstr>Workshop Structure</vt:lpstr>
      <vt:lpstr>Stakeholder Engagement</vt:lpstr>
      <vt:lpstr>Requirements Gathering</vt:lpstr>
      <vt:lpstr>Collaborative Sessions</vt:lpstr>
      <vt:lpstr>Review and Feedback</vt:lpstr>
      <vt:lpstr>Conclusion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Kevin McDonnell</cp:lastModifiedBy>
  <cp:revision>8</cp:revision>
  <dcterms:created xsi:type="dcterms:W3CDTF">2013-01-27T09:14:16Z</dcterms:created>
  <dcterms:modified xsi:type="dcterms:W3CDTF">2025-03-03T13:48:31Z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0x010100B31CE28BD982FC49BBEE983C3AE0D9AC</vt:lpwstr>
  </property>
</Properties>
</file>